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jOYsxJ7YM1Aot8Yu5zX4EwMKrU9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53266A1-E09A-4A21-84E5-0F7B1E98E5EF}">
  <a:tblStyle styleId="{F53266A1-E09A-4A21-84E5-0F7B1E98E5EF}"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be2e22436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gbe2e22436a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be2e22436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gbe2e22436a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be2e22436a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be2e22436a_0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15"/>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5"/>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5"/>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5"/>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9" name="Google Shape;19;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2" name="Google Shape;22;p15"/>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3" name="Shape 83"/>
        <p:cNvGrpSpPr/>
        <p:nvPr/>
      </p:nvGrpSpPr>
      <p:grpSpPr>
        <a:xfrm>
          <a:off x="0" y="0"/>
          <a:ext cx="0" cy="0"/>
          <a:chOff x="0" y="0"/>
          <a:chExt cx="0" cy="0"/>
        </a:xfrm>
      </p:grpSpPr>
      <p:sp>
        <p:nvSpPr>
          <p:cNvPr id="84" name="Google Shape;84;p2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4"/>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2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25"/>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5"/>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5"/>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25"/>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2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6" name="Google Shape;26;p1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17"/>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7"/>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7"/>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7"/>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4" name="Google Shape;34;p1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37" name="Google Shape;37;p17"/>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1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8"/>
          <p:cNvSpPr txBox="1"/>
          <p:nvPr>
            <p:ph idx="1" type="body"/>
          </p:nvPr>
        </p:nvSpPr>
        <p:spPr>
          <a:xfrm>
            <a:off x="1097278"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1" name="Google Shape;41;p18"/>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1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1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9"/>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19"/>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19"/>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0" name="Google Shape;50;p19"/>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1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2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9" name="Shape 59"/>
        <p:cNvGrpSpPr/>
        <p:nvPr/>
      </p:nvGrpSpPr>
      <p:grpSpPr>
        <a:xfrm>
          <a:off x="0" y="0"/>
          <a:ext cx="0" cy="0"/>
          <a:chOff x="0" y="0"/>
          <a:chExt cx="0" cy="0"/>
        </a:xfrm>
      </p:grpSpPr>
      <p:sp>
        <p:nvSpPr>
          <p:cNvPr id="60" name="Google Shape;60;p21"/>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21"/>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2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5" name="Shape 65"/>
        <p:cNvGrpSpPr/>
        <p:nvPr/>
      </p:nvGrpSpPr>
      <p:grpSpPr>
        <a:xfrm>
          <a:off x="0" y="0"/>
          <a:ext cx="0" cy="0"/>
          <a:chOff x="0" y="0"/>
          <a:chExt cx="0" cy="0"/>
        </a:xfrm>
      </p:grpSpPr>
      <p:sp>
        <p:nvSpPr>
          <p:cNvPr id="66" name="Google Shape;66;p22"/>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22"/>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22"/>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22"/>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22"/>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22"/>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2"/>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4" name="Shape 74"/>
        <p:cNvGrpSpPr/>
        <p:nvPr/>
      </p:nvGrpSpPr>
      <p:grpSpPr>
        <a:xfrm>
          <a:off x="0" y="0"/>
          <a:ext cx="0" cy="0"/>
          <a:chOff x="0" y="0"/>
          <a:chExt cx="0" cy="0"/>
        </a:xfrm>
      </p:grpSpPr>
      <p:sp>
        <p:nvSpPr>
          <p:cNvPr id="75" name="Google Shape;75;p23"/>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23"/>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3"/>
          <p:cNvSpPr txBox="1"/>
          <p:nvPr>
            <p:ph type="title"/>
          </p:nvPr>
        </p:nvSpPr>
        <p:spPr>
          <a:xfrm>
            <a:off x="1097280" y="5074920"/>
            <a:ext cx="10113645"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23"/>
          <p:cNvSpPr/>
          <p:nvPr>
            <p:ph idx="2" type="pic"/>
          </p:nvPr>
        </p:nvSpPr>
        <p:spPr>
          <a:xfrm>
            <a:off x="15" y="0"/>
            <a:ext cx="12191985" cy="4915076"/>
          </a:xfrm>
          <a:prstGeom prst="rect">
            <a:avLst/>
          </a:prstGeom>
          <a:solidFill>
            <a:srgbClr val="D7D0C0"/>
          </a:solidFill>
          <a:ln>
            <a:noFill/>
          </a:ln>
        </p:spPr>
        <p:txBody>
          <a:bodyPr anchorCtr="0" anchor="t" bIns="45700" lIns="457200" spcFirstLastPara="1" rIns="0" wrap="square" tIns="457200">
            <a:normAutofit/>
          </a:bodyPr>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rgbClr val="3F3F3F"/>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79" name="Google Shape;79;p23"/>
          <p:cNvSpPr txBox="1"/>
          <p:nvPr>
            <p:ph idx="1" type="body"/>
          </p:nvPr>
        </p:nvSpPr>
        <p:spPr>
          <a:xfrm>
            <a:off x="1097280" y="5907024"/>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2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4"/>
          <p:cNvSpPr/>
          <p:nvPr/>
        </p:nvSpPr>
        <p:spPr>
          <a:xfrm>
            <a:off x="15" y="6334316"/>
            <a:ext cx="12191985" cy="664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4"/>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palmmower.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palmmower.com/senior-design-proposal/proposed-budget-and-ti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palmmower.com/senior-design-proposal/proposal-engineering-specification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palmmower.com/senior-design-proposal/proposed-budget-and-tim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palmmower.com/senior-design-proposal/proposal-power-budge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
          <p:cNvSpPr txBox="1"/>
          <p:nvPr>
            <p:ph type="ctrTitle"/>
          </p:nvPr>
        </p:nvSpPr>
        <p:spPr>
          <a:xfrm>
            <a:off x="1097275" y="758950"/>
            <a:ext cx="10058400" cy="30894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262626"/>
              </a:buClr>
              <a:buSzPct val="100000"/>
              <a:buFont typeface="Calibri"/>
              <a:buNone/>
            </a:pPr>
            <a:r>
              <a:rPr lang="en-US" u="sng"/>
              <a:t>Senior Design Proposal</a:t>
            </a:r>
            <a:br>
              <a:rPr lang="en-US"/>
            </a:br>
            <a:r>
              <a:rPr lang="en-US"/>
              <a:t>		P.A.L.M. </a:t>
            </a:r>
            <a:endParaRPr/>
          </a:p>
          <a:p>
            <a:pPr indent="457200" lvl="0" marL="457200" rtl="0" algn="l">
              <a:lnSpc>
                <a:spcPct val="85000"/>
              </a:lnSpc>
              <a:spcBef>
                <a:spcPts val="0"/>
              </a:spcBef>
              <a:spcAft>
                <a:spcPts val="0"/>
              </a:spcAft>
              <a:buClr>
                <a:srgbClr val="262626"/>
              </a:buClr>
              <a:buSzPct val="150000"/>
              <a:buFont typeface="Calibri"/>
              <a:buNone/>
            </a:pPr>
            <a:r>
              <a:rPr lang="en-US" sz="5333"/>
              <a:t>Personal </a:t>
            </a:r>
            <a:r>
              <a:rPr lang="en-US" sz="5333"/>
              <a:t>Automated Lawn Mower</a:t>
            </a:r>
            <a:endParaRPr sz="7333"/>
          </a:p>
        </p:txBody>
      </p:sp>
      <p:sp>
        <p:nvSpPr>
          <p:cNvPr id="102" name="Google Shape;102;p1"/>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SzPct val="100000"/>
              <a:buNone/>
            </a:pPr>
            <a:r>
              <a:rPr lang="en-US"/>
              <a:t>BRIAN DARLING AND GABRIEL DE LA TORRE</a:t>
            </a:r>
            <a:endParaRPr/>
          </a:p>
          <a:p>
            <a:pPr indent="0" lvl="0" marL="0" rtl="0" algn="l">
              <a:lnSpc>
                <a:spcPct val="90000"/>
              </a:lnSpc>
              <a:spcBef>
                <a:spcPts val="1400"/>
              </a:spcBef>
              <a:spcAft>
                <a:spcPts val="0"/>
              </a:spcAft>
              <a:buSzPct val="100000"/>
              <a:buNone/>
            </a:pPr>
            <a:r>
              <a:rPr lang="en-US"/>
              <a:t>SPRING 2021</a:t>
            </a:r>
            <a:endParaRPr/>
          </a:p>
          <a:p>
            <a:pPr indent="0" lvl="0" marL="0" rtl="0" algn="l">
              <a:lnSpc>
                <a:spcPct val="90000"/>
              </a:lnSpc>
              <a:spcBef>
                <a:spcPts val="1400"/>
              </a:spcBef>
              <a:spcAft>
                <a:spcPts val="0"/>
              </a:spcAft>
              <a:buSzPct val="100000"/>
              <a:buNone/>
            </a:pPr>
            <a:r>
              <a:rPr lang="en-US" u="sng">
                <a:solidFill>
                  <a:schemeClr val="hlink"/>
                </a:solidFill>
                <a:hlinkClick r:id="rId3"/>
              </a:rPr>
              <a:t>HTTPS://PALMMOWER.COM/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lang="en-US"/>
              <a:t>Fully Automated Lawn Mower</a:t>
            </a:r>
            <a:br>
              <a:rPr lang="en-US"/>
            </a:br>
            <a:r>
              <a:rPr lang="en-US" sz="3600" u="sng"/>
              <a:t>Timeline</a:t>
            </a:r>
            <a:endParaRPr/>
          </a:p>
        </p:txBody>
      </p:sp>
      <p:sp>
        <p:nvSpPr>
          <p:cNvPr id="160" name="Google Shape;160;p7"/>
          <p:cNvSpPr txBox="1"/>
          <p:nvPr>
            <p:ph idx="1" type="body"/>
          </p:nvPr>
        </p:nvSpPr>
        <p:spPr>
          <a:xfrm>
            <a:off x="1097275" y="5407445"/>
            <a:ext cx="10058400" cy="46170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SzPts val="2000"/>
              <a:buNone/>
            </a:pPr>
            <a:r>
              <a:rPr lang="en-US" u="sng">
                <a:solidFill>
                  <a:schemeClr val="hlink"/>
                </a:solidFill>
                <a:hlinkClick r:id="rId3"/>
              </a:rPr>
              <a:t>https://palmmower.com/senior-design-proposal/proposed-budget-and-time/</a:t>
            </a:r>
            <a:endParaRPr/>
          </a:p>
        </p:txBody>
      </p:sp>
      <p:graphicFrame>
        <p:nvGraphicFramePr>
          <p:cNvPr id="161" name="Google Shape;161;p7"/>
          <p:cNvGraphicFramePr/>
          <p:nvPr/>
        </p:nvGraphicFramePr>
        <p:xfrm>
          <a:off x="1633538" y="2192650"/>
          <a:ext cx="3000000" cy="3000000"/>
        </p:xfrm>
        <a:graphic>
          <a:graphicData uri="http://schemas.openxmlformats.org/drawingml/2006/table">
            <a:tbl>
              <a:tblPr>
                <a:noFill/>
                <a:tableStyleId>{F53266A1-E09A-4A21-84E5-0F7B1E98E5EF}</a:tableStyleId>
              </a:tblPr>
              <a:tblGrid>
                <a:gridCol w="2257425"/>
                <a:gridCol w="952500"/>
                <a:gridCol w="952500"/>
                <a:gridCol w="952500"/>
                <a:gridCol w="952500"/>
                <a:gridCol w="952500"/>
                <a:gridCol w="952500"/>
                <a:gridCol w="952500"/>
              </a:tblGrid>
              <a:tr h="200025">
                <a:tc>
                  <a:txBody>
                    <a:bodyPr/>
                    <a:lstStyle/>
                    <a:p>
                      <a:pPr indent="0" lvl="0" marL="0" rtl="0" algn="ctr">
                        <a:lnSpc>
                          <a:spcPct val="115000"/>
                        </a:lnSpc>
                        <a:spcBef>
                          <a:spcPts val="0"/>
                        </a:spcBef>
                        <a:spcAft>
                          <a:spcPts val="0"/>
                        </a:spcAft>
                        <a:buNone/>
                      </a:pPr>
                      <a:r>
                        <a:rPr b="1" lang="en-US" sz="1000"/>
                        <a:t>Task</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t>January</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t>February</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t>March</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t>April</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t>May</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t>June</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US" sz="1000"/>
                        <a:t>July</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b="1" lang="en-US" sz="1000"/>
                        <a:t>Research Ideas</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00FFFF"/>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00FFFF"/>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b="1" lang="en-US" sz="1000"/>
                        <a:t>Work on website and report</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FF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FF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FF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FF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b="1" lang="en-US" sz="1000"/>
                        <a:t>Proposal Presentation</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00FF"/>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00FF"/>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b="1" lang="en-US" sz="1000"/>
                        <a:t>Purchase Components</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00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00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b="1" lang="en-US" sz="1000"/>
                        <a:t>Coding and building of Mower</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00FF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00FF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00FF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b="1" lang="en-US" sz="1000"/>
                        <a:t>Work on Design report and website</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99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99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9900"/>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FF9900"/>
                    </a:solidFill>
                  </a:tcPr>
                </a:tc>
              </a:tr>
              <a:tr h="200025">
                <a:tc>
                  <a:txBody>
                    <a:bodyPr/>
                    <a:lstStyle/>
                    <a:p>
                      <a:pPr indent="0" lvl="0" marL="0" rtl="0" algn="l">
                        <a:lnSpc>
                          <a:spcPct val="115000"/>
                        </a:lnSpc>
                        <a:spcBef>
                          <a:spcPts val="0"/>
                        </a:spcBef>
                        <a:spcAft>
                          <a:spcPts val="0"/>
                        </a:spcAft>
                        <a:buNone/>
                      </a:pPr>
                      <a:r>
                        <a:rPr b="1" lang="en-US" sz="1000"/>
                        <a:t>Software and Hardware Testing</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D5A6BD"/>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D5A6BD"/>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D5A6BD"/>
                    </a:solidFill>
                  </a:tcPr>
                </a:tc>
              </a:tr>
              <a:tr h="200025">
                <a:tc>
                  <a:txBody>
                    <a:bodyPr/>
                    <a:lstStyle/>
                    <a:p>
                      <a:pPr indent="0" lvl="0" marL="0" rtl="0" algn="l">
                        <a:lnSpc>
                          <a:spcPct val="115000"/>
                        </a:lnSpc>
                        <a:spcBef>
                          <a:spcPts val="0"/>
                        </a:spcBef>
                        <a:spcAft>
                          <a:spcPts val="0"/>
                        </a:spcAft>
                        <a:buNone/>
                      </a:pPr>
                      <a:r>
                        <a:rPr b="1" lang="en-US" sz="1000"/>
                        <a:t>Design Presentation</a:t>
                      </a:r>
                      <a:endParaRPr b="1" sz="1000"/>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B4A7D6"/>
                    </a:solidFill>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solidFill>
                      <a:srgbClr val="B4A7D6"/>
                    </a:solidFill>
                  </a:tcPr>
                </a:tc>
              </a:tr>
              <a:tr h="200025">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450">
                      <a:solidFill>
                        <a:srgbClr val="CCCCCC"/>
                      </a:solidFill>
                      <a:prstDash val="solid"/>
                      <a:round/>
                      <a:headEnd len="sm" w="sm" type="none"/>
                      <a:tailEnd len="sm" w="sm" type="none"/>
                    </a:lnL>
                    <a:lnR cap="flat" cmpd="sng" w="9450">
                      <a:solidFill>
                        <a:srgbClr val="CCCCCC"/>
                      </a:solidFill>
                      <a:prstDash val="solid"/>
                      <a:round/>
                      <a:headEnd len="sm" w="sm" type="none"/>
                      <a:tailEnd len="sm" w="sm" type="none"/>
                    </a:lnR>
                    <a:lnT cap="flat" cmpd="sng" w="9450">
                      <a:solidFill>
                        <a:srgbClr val="CCCCCC"/>
                      </a:solidFill>
                      <a:prstDash val="solid"/>
                      <a:round/>
                      <a:headEnd len="sm" w="sm" type="none"/>
                      <a:tailEnd len="sm" w="sm" type="none"/>
                    </a:lnT>
                    <a:lnB cap="flat" cmpd="sng" w="9450">
                      <a:solidFill>
                        <a:srgbClr val="CCCCCC"/>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lang="en-US"/>
              <a:t>Fully Automated Lawn Mower</a:t>
            </a:r>
            <a:br>
              <a:rPr lang="en-US"/>
            </a:br>
            <a:r>
              <a:rPr lang="en-US" sz="3600" u="sng"/>
              <a:t>Critical Design Engineering </a:t>
            </a:r>
            <a:r>
              <a:rPr lang="en-US" sz="3600" u="sng"/>
              <a:t>Requirements</a:t>
            </a:r>
            <a:r>
              <a:rPr lang="en-US" sz="3600" u="sng"/>
              <a:t> </a:t>
            </a:r>
            <a:endParaRPr/>
          </a:p>
        </p:txBody>
      </p:sp>
      <p:sp>
        <p:nvSpPr>
          <p:cNvPr id="108" name="Google Shape;108;p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lnSpcReduction="10000"/>
          </a:bodyPr>
          <a:lstStyle/>
          <a:p>
            <a:pPr indent="0" lvl="0" marL="91440" rtl="0" algn="l">
              <a:lnSpc>
                <a:spcPct val="150000"/>
              </a:lnSpc>
              <a:spcBef>
                <a:spcPts val="0"/>
              </a:spcBef>
              <a:spcAft>
                <a:spcPts val="0"/>
              </a:spcAft>
              <a:buNone/>
            </a:pPr>
            <a:r>
              <a:rPr lang="en-US" u="sng"/>
              <a:t>The Design of the Personal Automated Lawn mower (P.A.L.M.) shall include the following </a:t>
            </a:r>
            <a:r>
              <a:rPr b="1" lang="en-US" u="sng"/>
              <a:t>High Level Requirements</a:t>
            </a:r>
            <a:r>
              <a:rPr lang="en-US" u="sng"/>
              <a:t>:</a:t>
            </a:r>
            <a:endParaRPr u="sng"/>
          </a:p>
          <a:p>
            <a:pPr indent="0" lvl="0" marL="91440" rtl="0" algn="l">
              <a:lnSpc>
                <a:spcPct val="150000"/>
              </a:lnSpc>
              <a:spcBef>
                <a:spcPts val="0"/>
              </a:spcBef>
              <a:spcAft>
                <a:spcPts val="0"/>
              </a:spcAft>
              <a:buNone/>
            </a:pPr>
            <a:r>
              <a:t/>
            </a:r>
            <a:endParaRPr/>
          </a:p>
          <a:p>
            <a:pPr indent="-127000" lvl="0" marL="91440" rtl="0" algn="l">
              <a:lnSpc>
                <a:spcPct val="150000"/>
              </a:lnSpc>
              <a:spcBef>
                <a:spcPts val="0"/>
              </a:spcBef>
              <a:spcAft>
                <a:spcPts val="0"/>
              </a:spcAft>
              <a:buSzPts val="2000"/>
              <a:buFont typeface="Noto Sans Symbols"/>
              <a:buChar char="⮚"/>
            </a:pPr>
            <a:r>
              <a:rPr lang="en-US"/>
              <a:t>The user is able to teach the mower which sections of the lawn to mow.</a:t>
            </a:r>
            <a:endParaRPr/>
          </a:p>
          <a:p>
            <a:pPr indent="-114300" lvl="0" marL="91440" rtl="0" algn="l">
              <a:lnSpc>
                <a:spcPct val="150000"/>
              </a:lnSpc>
              <a:spcBef>
                <a:spcPts val="0"/>
              </a:spcBef>
              <a:spcAft>
                <a:spcPts val="0"/>
              </a:spcAft>
              <a:buSzPts val="1800"/>
              <a:buChar char="⮚"/>
            </a:pPr>
            <a:r>
              <a:rPr lang="en-US"/>
              <a:t>The mower is able to successfully mow a predetermined section of the lawn without further help from the user.</a:t>
            </a:r>
            <a:endParaRPr/>
          </a:p>
          <a:p>
            <a:pPr indent="-114300" lvl="0" marL="91440" rtl="0" algn="l">
              <a:lnSpc>
                <a:spcPct val="150000"/>
              </a:lnSpc>
              <a:spcBef>
                <a:spcPts val="0"/>
              </a:spcBef>
              <a:spcAft>
                <a:spcPts val="0"/>
              </a:spcAft>
              <a:buSzPts val="1800"/>
              <a:buChar char="⮚"/>
            </a:pPr>
            <a:r>
              <a:rPr lang="en-US"/>
              <a:t>The mower actively charges by using the attached solar panel to extend battery life and is able to return to the docking station once it is done mowing</a:t>
            </a:r>
            <a:endParaRPr/>
          </a:p>
          <a:p>
            <a:pPr indent="0" lvl="0" marL="91440" rtl="0" algn="l">
              <a:lnSpc>
                <a:spcPct val="90000"/>
              </a:lnSpc>
              <a:spcBef>
                <a:spcPts val="1600"/>
              </a:spcBef>
              <a:spcAft>
                <a:spcPts val="0"/>
              </a:spcAft>
              <a:buSzPts val="2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be2e22436a_0_0"/>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lang="en-US"/>
              <a:t>Fully Automated Lawn Mower</a:t>
            </a:r>
            <a:br>
              <a:rPr lang="en-US"/>
            </a:br>
            <a:r>
              <a:rPr lang="en-US" sz="3600" u="sng"/>
              <a:t>Critical Design Engineering Requirements </a:t>
            </a:r>
            <a:endParaRPr/>
          </a:p>
        </p:txBody>
      </p:sp>
      <p:sp>
        <p:nvSpPr>
          <p:cNvPr id="114" name="Google Shape;114;gbe2e22436a_0_0"/>
          <p:cNvSpPr txBox="1"/>
          <p:nvPr>
            <p:ph idx="1" type="body"/>
          </p:nvPr>
        </p:nvSpPr>
        <p:spPr>
          <a:xfrm>
            <a:off x="1097280" y="1845734"/>
            <a:ext cx="10058400" cy="4023300"/>
          </a:xfrm>
          <a:prstGeom prst="rect">
            <a:avLst/>
          </a:prstGeom>
          <a:noFill/>
          <a:ln>
            <a:noFill/>
          </a:ln>
        </p:spPr>
        <p:txBody>
          <a:bodyPr anchorCtr="0" anchor="t" bIns="45700" lIns="0" spcFirstLastPara="1" rIns="0" wrap="square" tIns="45700">
            <a:normAutofit lnSpcReduction="10000"/>
          </a:bodyPr>
          <a:lstStyle/>
          <a:p>
            <a:pPr indent="0" lvl="0" marL="91440" rtl="0" algn="l">
              <a:lnSpc>
                <a:spcPct val="150000"/>
              </a:lnSpc>
              <a:spcBef>
                <a:spcPts val="0"/>
              </a:spcBef>
              <a:spcAft>
                <a:spcPts val="0"/>
              </a:spcAft>
              <a:buNone/>
            </a:pPr>
            <a:r>
              <a:rPr lang="en-US" u="sng"/>
              <a:t>The Design of the P.A.L.M. shall include the following </a:t>
            </a:r>
            <a:r>
              <a:rPr b="1" lang="en-US" u="sng"/>
              <a:t>Mid-</a:t>
            </a:r>
            <a:r>
              <a:rPr b="1" lang="en-US" u="sng"/>
              <a:t>Level Requirements</a:t>
            </a:r>
            <a:r>
              <a:rPr lang="en-US" u="sng"/>
              <a:t>:</a:t>
            </a:r>
            <a:endParaRPr u="sng"/>
          </a:p>
          <a:p>
            <a:pPr indent="-114300" lvl="0" marL="91440" rtl="0" algn="l">
              <a:lnSpc>
                <a:spcPct val="150000"/>
              </a:lnSpc>
              <a:spcBef>
                <a:spcPts val="0"/>
              </a:spcBef>
              <a:spcAft>
                <a:spcPts val="0"/>
              </a:spcAft>
              <a:buSzPts val="1800"/>
              <a:buChar char="⮚"/>
            </a:pPr>
            <a:r>
              <a:rPr lang="en-US"/>
              <a:t>The mower is able to automatically detect and go around </a:t>
            </a:r>
            <a:r>
              <a:rPr lang="en-US"/>
              <a:t>obstacles</a:t>
            </a:r>
            <a:r>
              <a:rPr lang="en-US"/>
              <a:t> in its path using the bumper sensors</a:t>
            </a:r>
            <a:endParaRPr/>
          </a:p>
          <a:p>
            <a:pPr indent="-114300" lvl="0" marL="91440" rtl="0" algn="l">
              <a:lnSpc>
                <a:spcPct val="150000"/>
              </a:lnSpc>
              <a:spcBef>
                <a:spcPts val="0"/>
              </a:spcBef>
              <a:spcAft>
                <a:spcPts val="0"/>
              </a:spcAft>
              <a:buSzPts val="1800"/>
              <a:buChar char="⮚"/>
            </a:pPr>
            <a:r>
              <a:rPr lang="en-US"/>
              <a:t>The mower remembers the mowing path for future use.</a:t>
            </a:r>
            <a:endParaRPr/>
          </a:p>
          <a:p>
            <a:pPr indent="0" lvl="0" marL="0" rtl="0" algn="l">
              <a:lnSpc>
                <a:spcPct val="150000"/>
              </a:lnSpc>
              <a:spcBef>
                <a:spcPts val="0"/>
              </a:spcBef>
              <a:spcAft>
                <a:spcPts val="0"/>
              </a:spcAft>
              <a:buNone/>
            </a:pPr>
            <a:r>
              <a:t/>
            </a:r>
            <a:endParaRPr/>
          </a:p>
          <a:p>
            <a:pPr indent="0" lvl="0" marL="0" rtl="0" algn="l">
              <a:lnSpc>
                <a:spcPct val="150000"/>
              </a:lnSpc>
              <a:spcBef>
                <a:spcPts val="0"/>
              </a:spcBef>
              <a:spcAft>
                <a:spcPts val="0"/>
              </a:spcAft>
              <a:buNone/>
            </a:pPr>
            <a:r>
              <a:rPr lang="en-US" u="sng"/>
              <a:t>The Design of the P.A.L.M. shall include the following </a:t>
            </a:r>
            <a:r>
              <a:rPr b="1" lang="en-US" u="sng"/>
              <a:t>Low-Level </a:t>
            </a:r>
            <a:r>
              <a:rPr b="1" lang="en-US" u="sng"/>
              <a:t>Requirements</a:t>
            </a:r>
            <a:endParaRPr b="1" u="sng"/>
          </a:p>
          <a:p>
            <a:pPr indent="-114300" lvl="0" marL="91440" rtl="0" algn="l">
              <a:lnSpc>
                <a:spcPct val="150000"/>
              </a:lnSpc>
              <a:spcBef>
                <a:spcPts val="0"/>
              </a:spcBef>
              <a:spcAft>
                <a:spcPts val="0"/>
              </a:spcAft>
              <a:buSzPts val="1800"/>
              <a:buChar char="⮚"/>
            </a:pPr>
            <a:r>
              <a:rPr lang="en-US"/>
              <a:t>The mower provides at least 45 minutes of mow time on one charge.</a:t>
            </a:r>
            <a:endParaRPr/>
          </a:p>
          <a:p>
            <a:pPr indent="-114300" lvl="0" marL="91440" rtl="0" algn="l">
              <a:lnSpc>
                <a:spcPct val="150000"/>
              </a:lnSpc>
              <a:spcBef>
                <a:spcPts val="0"/>
              </a:spcBef>
              <a:spcAft>
                <a:spcPts val="0"/>
              </a:spcAft>
              <a:buSzPts val="1800"/>
              <a:buChar char="⮚"/>
            </a:pPr>
            <a:r>
              <a:rPr lang="en-US"/>
              <a:t>The mower is fully recharged while docked. </a:t>
            </a:r>
            <a:endParaRPr/>
          </a:p>
          <a:p>
            <a:pPr indent="0" lvl="0" marL="91440" rtl="0" algn="l">
              <a:lnSpc>
                <a:spcPct val="90000"/>
              </a:lnSpc>
              <a:spcBef>
                <a:spcPts val="1600"/>
              </a:spcBef>
              <a:spcAft>
                <a:spcPts val="0"/>
              </a:spcAft>
              <a:buSzPts val="2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be2e22436a_0_5"/>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lang="en-US"/>
              <a:t>Fully Automated Lawn Mower</a:t>
            </a:r>
            <a:br>
              <a:rPr lang="en-US"/>
            </a:br>
            <a:r>
              <a:rPr lang="en-US" sz="3600" u="sng"/>
              <a:t>Critical Design Engineering Requirements </a:t>
            </a:r>
            <a:endParaRPr/>
          </a:p>
        </p:txBody>
      </p:sp>
      <p:sp>
        <p:nvSpPr>
          <p:cNvPr id="120" name="Google Shape;120;gbe2e22436a_0_5"/>
          <p:cNvSpPr txBox="1"/>
          <p:nvPr>
            <p:ph idx="1" type="body"/>
          </p:nvPr>
        </p:nvSpPr>
        <p:spPr>
          <a:xfrm>
            <a:off x="1097280" y="1845734"/>
            <a:ext cx="10058400" cy="4023300"/>
          </a:xfrm>
          <a:prstGeom prst="rect">
            <a:avLst/>
          </a:prstGeom>
          <a:noFill/>
          <a:ln>
            <a:noFill/>
          </a:ln>
        </p:spPr>
        <p:txBody>
          <a:bodyPr anchorCtr="0" anchor="t" bIns="45700" lIns="0" spcFirstLastPara="1" rIns="0" wrap="square" tIns="45700">
            <a:normAutofit/>
          </a:bodyPr>
          <a:lstStyle/>
          <a:p>
            <a:pPr indent="0" lvl="0" marL="91440" rtl="0" algn="l">
              <a:lnSpc>
                <a:spcPct val="150000"/>
              </a:lnSpc>
              <a:spcBef>
                <a:spcPts val="0"/>
              </a:spcBef>
              <a:spcAft>
                <a:spcPts val="0"/>
              </a:spcAft>
              <a:buNone/>
            </a:pPr>
            <a:r>
              <a:rPr b="1" lang="en-US" sz="2200" u="sng"/>
              <a:t>Requirements</a:t>
            </a:r>
            <a:r>
              <a:rPr b="1" lang="en-US" sz="2200" u="sng"/>
              <a:t> and Specifications</a:t>
            </a:r>
            <a:endParaRPr b="1" sz="2200" u="sng"/>
          </a:p>
          <a:p>
            <a:pPr indent="0" lvl="0" marL="91440" rtl="0" algn="l">
              <a:lnSpc>
                <a:spcPct val="90000"/>
              </a:lnSpc>
              <a:spcBef>
                <a:spcPts val="1600"/>
              </a:spcBef>
              <a:spcAft>
                <a:spcPts val="0"/>
              </a:spcAft>
              <a:buSzPts val="2000"/>
              <a:buNone/>
            </a:pPr>
            <a:r>
              <a:rPr lang="en-US" sz="2200"/>
              <a:t>The P.A.L.M. provides automatic maintenance of the users lawn with the only contact required being the initial setup of the mower. The engineering specifications table shows the project’s requirements and product specifications. These specifications ensure ease of use for the user as well as an automatically recharging and deploying system to ensure the lawn is constantly being maintained.</a:t>
            </a:r>
            <a:endParaRPr sz="2200"/>
          </a:p>
          <a:p>
            <a:pPr indent="0" lvl="0" marL="91440" rtl="0" algn="l">
              <a:lnSpc>
                <a:spcPct val="90000"/>
              </a:lnSpc>
              <a:spcBef>
                <a:spcPts val="1600"/>
              </a:spcBef>
              <a:spcAft>
                <a:spcPts val="0"/>
              </a:spcAft>
              <a:buSzPts val="2000"/>
              <a:buNone/>
            </a:pPr>
            <a:r>
              <a:t/>
            </a:r>
            <a:endParaRPr sz="2200"/>
          </a:p>
          <a:p>
            <a:pPr indent="0" lvl="0" marL="91440" rtl="0" algn="l">
              <a:lnSpc>
                <a:spcPct val="90000"/>
              </a:lnSpc>
              <a:spcBef>
                <a:spcPts val="1600"/>
              </a:spcBef>
              <a:spcAft>
                <a:spcPts val="0"/>
              </a:spcAft>
              <a:buSzPts val="2000"/>
              <a:buNone/>
            </a:pPr>
            <a:r>
              <a:rPr lang="en-US" sz="2200"/>
              <a:t>Link to Engineering Specifications:</a:t>
            </a:r>
            <a:endParaRPr sz="2200"/>
          </a:p>
          <a:p>
            <a:pPr indent="0" lvl="0" marL="91440" rtl="0" algn="l">
              <a:lnSpc>
                <a:spcPct val="90000"/>
              </a:lnSpc>
              <a:spcBef>
                <a:spcPts val="1600"/>
              </a:spcBef>
              <a:spcAft>
                <a:spcPts val="0"/>
              </a:spcAft>
              <a:buSzPts val="2000"/>
              <a:buNone/>
            </a:pPr>
            <a:r>
              <a:rPr lang="en-US" sz="2200" u="sng">
                <a:solidFill>
                  <a:schemeClr val="hlink"/>
                </a:solidFill>
                <a:hlinkClick r:id="rId3"/>
              </a:rPr>
              <a:t>https://palmmower.com/senior-design-proposal/proposal-engineering-specifications/</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lang="en-US"/>
              <a:t>Fully Automated Lawn Mower</a:t>
            </a:r>
            <a:br>
              <a:rPr lang="en-US"/>
            </a:br>
            <a:r>
              <a:rPr lang="en-US" sz="3600" u="sng"/>
              <a:t>Project Budget Table</a:t>
            </a:r>
            <a:endParaRPr/>
          </a:p>
        </p:txBody>
      </p:sp>
      <p:sp>
        <p:nvSpPr>
          <p:cNvPr id="126" name="Google Shape;126;p3"/>
          <p:cNvSpPr txBox="1"/>
          <p:nvPr>
            <p:ph idx="1" type="body"/>
          </p:nvPr>
        </p:nvSpPr>
        <p:spPr>
          <a:xfrm>
            <a:off x="1097205" y="5559125"/>
            <a:ext cx="9293400" cy="44040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None/>
            </a:pPr>
            <a:r>
              <a:rPr lang="en-US" u="sng">
                <a:solidFill>
                  <a:schemeClr val="hlink"/>
                </a:solidFill>
                <a:hlinkClick r:id="rId3"/>
              </a:rPr>
              <a:t>https://palmmower.com/senior-design-proposal/proposed-budget-and-time/</a:t>
            </a:r>
            <a:endParaRPr/>
          </a:p>
        </p:txBody>
      </p:sp>
      <p:graphicFrame>
        <p:nvGraphicFramePr>
          <p:cNvPr id="127" name="Google Shape;127;p3"/>
          <p:cNvGraphicFramePr/>
          <p:nvPr/>
        </p:nvGraphicFramePr>
        <p:xfrm>
          <a:off x="1352100" y="1809025"/>
          <a:ext cx="3000000" cy="3000000"/>
        </p:xfrm>
        <a:graphic>
          <a:graphicData uri="http://schemas.openxmlformats.org/drawingml/2006/table">
            <a:tbl>
              <a:tblPr>
                <a:noFill/>
                <a:tableStyleId>{F53266A1-E09A-4A21-84E5-0F7B1E98E5EF}</a:tableStyleId>
              </a:tblPr>
              <a:tblGrid>
                <a:gridCol w="1695125"/>
                <a:gridCol w="1555175"/>
                <a:gridCol w="1555175"/>
                <a:gridCol w="1555175"/>
                <a:gridCol w="1632925"/>
                <a:gridCol w="1555175"/>
              </a:tblGrid>
              <a:tr h="224300">
                <a:tc>
                  <a:txBody>
                    <a:bodyPr/>
                    <a:lstStyle/>
                    <a:p>
                      <a:pPr indent="0" lvl="0" marL="0" rtl="0" algn="ctr">
                        <a:lnSpc>
                          <a:spcPct val="115000"/>
                        </a:lnSpc>
                        <a:spcBef>
                          <a:spcPts val="0"/>
                        </a:spcBef>
                        <a:spcAft>
                          <a:spcPts val="0"/>
                        </a:spcAft>
                        <a:buNone/>
                      </a:pPr>
                      <a:r>
                        <a:rPr b="1" lang="en-US" sz="1000"/>
                        <a:t>Description</a:t>
                      </a:r>
                      <a:endParaRPr b="1" sz="1000"/>
                    </a:p>
                  </a:txBody>
                  <a:tcPr marT="19050" marB="19050" marR="28575" marL="28575" anchor="b">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CFE2F3"/>
                    </a:solidFill>
                  </a:tcPr>
                </a:tc>
                <a:tc>
                  <a:txBody>
                    <a:bodyPr/>
                    <a:lstStyle/>
                    <a:p>
                      <a:pPr indent="0" lvl="0" marL="0" rtl="0" algn="ctr">
                        <a:lnSpc>
                          <a:spcPct val="115000"/>
                        </a:lnSpc>
                        <a:spcBef>
                          <a:spcPts val="0"/>
                        </a:spcBef>
                        <a:spcAft>
                          <a:spcPts val="0"/>
                        </a:spcAft>
                        <a:buNone/>
                      </a:pPr>
                      <a:r>
                        <a:rPr b="1" lang="en-US" sz="1000"/>
                        <a:t>Qty</a:t>
                      </a:r>
                      <a:endParaRPr b="1" sz="1000"/>
                    </a:p>
                  </a:txBody>
                  <a:tcPr marT="19050" marB="19050" marR="28575" marL="28575" anchor="b">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CFE2F3"/>
                    </a:solidFill>
                  </a:tcPr>
                </a:tc>
                <a:tc>
                  <a:txBody>
                    <a:bodyPr/>
                    <a:lstStyle/>
                    <a:p>
                      <a:pPr indent="0" lvl="0" marL="0" rtl="0" algn="ctr">
                        <a:lnSpc>
                          <a:spcPct val="115000"/>
                        </a:lnSpc>
                        <a:spcBef>
                          <a:spcPts val="0"/>
                        </a:spcBef>
                        <a:spcAft>
                          <a:spcPts val="0"/>
                        </a:spcAft>
                        <a:buNone/>
                      </a:pPr>
                      <a:r>
                        <a:rPr b="1" lang="en-US" sz="1000"/>
                        <a:t>Vendor</a:t>
                      </a:r>
                      <a:endParaRPr b="1" sz="1000"/>
                    </a:p>
                  </a:txBody>
                  <a:tcPr marT="19050" marB="19050" marR="28575" marL="28575" anchor="b">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CFE2F3"/>
                    </a:solidFill>
                  </a:tcPr>
                </a:tc>
                <a:tc>
                  <a:txBody>
                    <a:bodyPr/>
                    <a:lstStyle/>
                    <a:p>
                      <a:pPr indent="0" lvl="0" marL="0" rtl="0" algn="ctr">
                        <a:lnSpc>
                          <a:spcPct val="115000"/>
                        </a:lnSpc>
                        <a:spcBef>
                          <a:spcPts val="0"/>
                        </a:spcBef>
                        <a:spcAft>
                          <a:spcPts val="0"/>
                        </a:spcAft>
                        <a:buNone/>
                      </a:pPr>
                      <a:r>
                        <a:rPr b="1" lang="en-US" sz="1000"/>
                        <a:t>Price</a:t>
                      </a:r>
                      <a:endParaRPr b="1" sz="1000"/>
                    </a:p>
                  </a:txBody>
                  <a:tcPr marT="19050" marB="19050" marR="28575" marL="28575" anchor="b">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CFE2F3"/>
                    </a:solidFill>
                  </a:tcPr>
                </a:tc>
                <a:tc>
                  <a:txBody>
                    <a:bodyPr/>
                    <a:lstStyle/>
                    <a:p>
                      <a:pPr indent="0" lvl="0" marL="0" rtl="0" algn="l">
                        <a:lnSpc>
                          <a:spcPct val="115000"/>
                        </a:lnSpc>
                        <a:spcBef>
                          <a:spcPts val="0"/>
                        </a:spcBef>
                        <a:spcAft>
                          <a:spcPts val="0"/>
                        </a:spcAft>
                        <a:buNone/>
                      </a:pPr>
                      <a:r>
                        <a:rPr b="1" lang="en-US" sz="1000"/>
                        <a:t>Extended price</a:t>
                      </a:r>
                      <a:endParaRPr b="1" sz="1000"/>
                    </a:p>
                  </a:txBody>
                  <a:tcPr marT="19050" marB="19050" marR="28575" marL="28575" anchor="b">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CFE2F3"/>
                    </a:solidFill>
                  </a:tcPr>
                </a:tc>
                <a:tc>
                  <a:txBody>
                    <a:bodyPr/>
                    <a:lstStyle/>
                    <a:p>
                      <a:pPr indent="0" lvl="0" marL="0" rtl="0" algn="ctr">
                        <a:lnSpc>
                          <a:spcPct val="115000"/>
                        </a:lnSpc>
                        <a:spcBef>
                          <a:spcPts val="0"/>
                        </a:spcBef>
                        <a:spcAft>
                          <a:spcPts val="0"/>
                        </a:spcAft>
                        <a:buNone/>
                      </a:pPr>
                      <a:r>
                        <a:rPr b="1" lang="en-US" sz="1000"/>
                        <a:t>Total Price</a:t>
                      </a:r>
                      <a:endParaRPr b="1" sz="1000"/>
                    </a:p>
                  </a:txBody>
                  <a:tcPr marT="19050" marB="19050" marR="28575" marL="28575" anchor="b">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CFE2F3"/>
                    </a:solidFill>
                  </a:tcPr>
                </a:tc>
              </a:tr>
              <a:tr h="224300">
                <a:tc>
                  <a:txBody>
                    <a:bodyPr/>
                    <a:lstStyle/>
                    <a:p>
                      <a:pPr indent="0" lvl="0" marL="0" rtl="0" algn="l">
                        <a:lnSpc>
                          <a:spcPct val="115000"/>
                        </a:lnSpc>
                        <a:spcBef>
                          <a:spcPts val="0"/>
                        </a:spcBef>
                        <a:spcAft>
                          <a:spcPts val="0"/>
                        </a:spcAft>
                        <a:buNone/>
                      </a:pPr>
                      <a:r>
                        <a:rPr lang="en-US" sz="1000"/>
                        <a:t>raspberry pi 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Amazon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$61.88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$123.76</a:t>
                      </a:r>
                      <a:endParaRPr sz="1000"/>
                    </a:p>
                  </a:txBody>
                  <a:tcPr marT="19050" marB="19050" marR="28575" marL="28575" anchor="b">
                    <a:lnL cap="flat" cmpd="sng" w="952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$431.45</a:t>
                      </a:r>
                      <a:endParaRPr sz="1000"/>
                    </a:p>
                  </a:txBody>
                  <a:tcPr marT="19050" marB="19050" marR="28575" marL="28575" anchor="b">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car kit</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Amazon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$79.00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$79.00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2857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solar panels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Amazon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$25.99</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$51.98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blades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Amazon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$5.68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$5.68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battery</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Amazon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$21.99</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$43.98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power converter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Amazon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$14.99</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$29.98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wire 50 feet</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Amazon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$9.16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$9.16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humidity sensors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Amazon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$11.98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$11.98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wire station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TBD</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$0.00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wire sensor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TBD</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$0.00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Push Button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2</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Amazon</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$7.99</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$15.98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3D Printed Parts</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3</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Jawstec</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$10.00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$30.00</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9150">
                <a:tc>
                  <a:txBody>
                    <a:bodyPr/>
                    <a:lstStyle/>
                    <a:p>
                      <a:pPr indent="0" lvl="0" marL="0" rtl="0" algn="l">
                        <a:lnSpc>
                          <a:spcPct val="115000"/>
                        </a:lnSpc>
                        <a:spcBef>
                          <a:spcPts val="0"/>
                        </a:spcBef>
                        <a:spcAft>
                          <a:spcPts val="0"/>
                        </a:spcAft>
                        <a:buNone/>
                      </a:pPr>
                      <a:r>
                        <a:rPr lang="en-US" sz="1000"/>
                        <a:t>blade motor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000"/>
                        <a:t>1</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000"/>
                        <a:t>775 Motor</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$29.95</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1000"/>
                        <a:t>$29.95</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4"/>
          <p:cNvPicPr preferRelativeResize="0"/>
          <p:nvPr/>
        </p:nvPicPr>
        <p:blipFill>
          <a:blip r:embed="rId3">
            <a:alphaModFix/>
          </a:blip>
          <a:stretch>
            <a:fillRect/>
          </a:stretch>
        </p:blipFill>
        <p:spPr>
          <a:xfrm>
            <a:off x="5130250" y="1983926"/>
            <a:ext cx="6269149" cy="3885100"/>
          </a:xfrm>
          <a:prstGeom prst="rect">
            <a:avLst/>
          </a:prstGeom>
          <a:noFill/>
          <a:ln>
            <a:noFill/>
          </a:ln>
        </p:spPr>
      </p:pic>
      <p:sp>
        <p:nvSpPr>
          <p:cNvPr id="133" name="Google Shape;133;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lang="en-US"/>
              <a:t>Fully Automated Lawn Mower</a:t>
            </a:r>
            <a:br>
              <a:rPr lang="en-US"/>
            </a:br>
            <a:r>
              <a:rPr lang="en-US" sz="3600" u="sng"/>
              <a:t>Components of Note</a:t>
            </a:r>
            <a:endParaRPr/>
          </a:p>
        </p:txBody>
      </p:sp>
      <p:sp>
        <p:nvSpPr>
          <p:cNvPr id="134" name="Google Shape;134;p4"/>
          <p:cNvSpPr txBox="1"/>
          <p:nvPr>
            <p:ph idx="1" type="body"/>
          </p:nvPr>
        </p:nvSpPr>
        <p:spPr>
          <a:xfrm>
            <a:off x="1097280" y="1845734"/>
            <a:ext cx="10058400" cy="4023300"/>
          </a:xfrm>
          <a:prstGeom prst="rect">
            <a:avLst/>
          </a:prstGeom>
          <a:noFill/>
          <a:ln>
            <a:noFill/>
          </a:ln>
        </p:spPr>
        <p:txBody>
          <a:bodyPr anchorCtr="0" anchor="t" bIns="45700" lIns="0" spcFirstLastPara="1" rIns="0" wrap="square" tIns="45700">
            <a:normAutofit/>
          </a:bodyPr>
          <a:lstStyle/>
          <a:p>
            <a:pPr indent="0" lvl="0" marL="0" rtl="0" algn="l">
              <a:spcBef>
                <a:spcPts val="0"/>
              </a:spcBef>
              <a:spcAft>
                <a:spcPts val="0"/>
              </a:spcAft>
              <a:buNone/>
            </a:pPr>
            <a:r>
              <a:rPr b="1" lang="en-US" sz="2400" u="sng"/>
              <a:t>Aluminum Car Chassis with Tank Treads </a:t>
            </a:r>
            <a:endParaRPr b="1" sz="2400" u="sng"/>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127000" lvl="0" marL="91440" rtl="0" algn="l">
              <a:lnSpc>
                <a:spcPct val="90000"/>
              </a:lnSpc>
              <a:spcBef>
                <a:spcPts val="0"/>
              </a:spcBef>
              <a:spcAft>
                <a:spcPts val="0"/>
              </a:spcAft>
              <a:buSzPts val="2000"/>
              <a:buFont typeface="Noto Sans Symbols"/>
              <a:buChar char="⮚"/>
            </a:pPr>
            <a:r>
              <a:rPr b="1" lang="en-US"/>
              <a:t>Pros:</a:t>
            </a:r>
            <a:endParaRPr b="1"/>
          </a:p>
          <a:p>
            <a:pPr indent="-182880" lvl="1" marL="384048" rtl="0" algn="l">
              <a:lnSpc>
                <a:spcPct val="90000"/>
              </a:lnSpc>
              <a:spcBef>
                <a:spcPts val="0"/>
              </a:spcBef>
              <a:spcAft>
                <a:spcPts val="0"/>
              </a:spcAft>
              <a:buSzPts val="1800"/>
              <a:buChar char="⮚"/>
            </a:pPr>
            <a:r>
              <a:rPr lang="en-US"/>
              <a:t>All terrain capability</a:t>
            </a:r>
            <a:endParaRPr/>
          </a:p>
          <a:p>
            <a:pPr indent="-182880" lvl="1" marL="384048" rtl="0" algn="l">
              <a:lnSpc>
                <a:spcPct val="90000"/>
              </a:lnSpc>
              <a:spcBef>
                <a:spcPts val="0"/>
              </a:spcBef>
              <a:spcAft>
                <a:spcPts val="0"/>
              </a:spcAft>
              <a:buSzPts val="1800"/>
              <a:buChar char="⮚"/>
            </a:pPr>
            <a:r>
              <a:rPr lang="en-US"/>
              <a:t>Can climb up to 30 degree inclines</a:t>
            </a:r>
            <a:endParaRPr/>
          </a:p>
          <a:p>
            <a:pPr indent="-182880" lvl="1" marL="384048" rtl="0" algn="l">
              <a:lnSpc>
                <a:spcPct val="90000"/>
              </a:lnSpc>
              <a:spcBef>
                <a:spcPts val="0"/>
              </a:spcBef>
              <a:spcAft>
                <a:spcPts val="0"/>
              </a:spcAft>
              <a:buSzPts val="1800"/>
              <a:buChar char="⮚"/>
            </a:pPr>
            <a:r>
              <a:rPr lang="en-US"/>
              <a:t>metal construction</a:t>
            </a:r>
            <a:endParaRPr/>
          </a:p>
          <a:p>
            <a:pPr indent="-182880" lvl="1" marL="384048" rtl="0" algn="l">
              <a:lnSpc>
                <a:spcPct val="90000"/>
              </a:lnSpc>
              <a:spcBef>
                <a:spcPts val="0"/>
              </a:spcBef>
              <a:spcAft>
                <a:spcPts val="0"/>
              </a:spcAft>
              <a:buSzPts val="1800"/>
              <a:buChar char="⮚"/>
            </a:pPr>
            <a:r>
              <a:rPr lang="en-US"/>
              <a:t>Plenty of room to add </a:t>
            </a:r>
            <a:r>
              <a:rPr lang="en-US"/>
              <a:t>additions</a:t>
            </a:r>
            <a:endParaRPr/>
          </a:p>
          <a:p>
            <a:pPr indent="-182880" lvl="1" marL="384048" rtl="0" algn="l">
              <a:lnSpc>
                <a:spcPct val="90000"/>
              </a:lnSpc>
              <a:spcBef>
                <a:spcPts val="0"/>
              </a:spcBef>
              <a:spcAft>
                <a:spcPts val="0"/>
              </a:spcAft>
              <a:buSzPts val="1800"/>
              <a:buChar char="⮚"/>
            </a:pPr>
            <a:r>
              <a:rPr lang="en-US"/>
              <a:t>Light weight (2.65 lbs)</a:t>
            </a:r>
            <a:endParaRPr/>
          </a:p>
          <a:p>
            <a:pPr indent="0" lvl="0" marL="0" rtl="0" algn="l">
              <a:lnSpc>
                <a:spcPct val="90000"/>
              </a:lnSpc>
              <a:spcBef>
                <a:spcPts val="0"/>
              </a:spcBef>
              <a:spcAft>
                <a:spcPts val="0"/>
              </a:spcAft>
              <a:buNone/>
            </a:pPr>
            <a:r>
              <a:t/>
            </a:r>
            <a:endParaRPr/>
          </a:p>
          <a:p>
            <a:pPr indent="-127000" lvl="0" marL="91440" rtl="0" algn="l">
              <a:lnSpc>
                <a:spcPct val="90000"/>
              </a:lnSpc>
              <a:spcBef>
                <a:spcPts val="0"/>
              </a:spcBef>
              <a:spcAft>
                <a:spcPts val="0"/>
              </a:spcAft>
              <a:buSzPts val="2000"/>
              <a:buFont typeface="Noto Sans Symbols"/>
              <a:buChar char="⮚"/>
            </a:pPr>
            <a:r>
              <a:rPr b="1" lang="en-US"/>
              <a:t>Cons:</a:t>
            </a:r>
            <a:endParaRPr b="1"/>
          </a:p>
          <a:p>
            <a:pPr indent="-182880" lvl="1" marL="384048" rtl="0" algn="l">
              <a:lnSpc>
                <a:spcPct val="90000"/>
              </a:lnSpc>
              <a:spcBef>
                <a:spcPts val="0"/>
              </a:spcBef>
              <a:spcAft>
                <a:spcPts val="0"/>
              </a:spcAft>
              <a:buSzPts val="1800"/>
              <a:buChar char="⮚"/>
            </a:pPr>
            <a:r>
              <a:rPr lang="en-US"/>
              <a:t>Unknown drive motors</a:t>
            </a:r>
            <a:endParaRPr/>
          </a:p>
          <a:p>
            <a:pPr indent="-182880" lvl="1" marL="384048" rtl="0" algn="l">
              <a:lnSpc>
                <a:spcPct val="90000"/>
              </a:lnSpc>
              <a:spcBef>
                <a:spcPts val="0"/>
              </a:spcBef>
              <a:spcAft>
                <a:spcPts val="0"/>
              </a:spcAft>
              <a:buSzPts val="1800"/>
              <a:buChar char="⮚"/>
            </a:pPr>
            <a:r>
              <a:rPr lang="en-US"/>
              <a:t>Only includes chassis, drive motors, and tracks</a:t>
            </a:r>
            <a:endParaRPr/>
          </a:p>
          <a:p>
            <a:pPr indent="-182880" lvl="1" marL="384048" rtl="0" algn="l">
              <a:lnSpc>
                <a:spcPct val="90000"/>
              </a:lnSpc>
              <a:spcBef>
                <a:spcPts val="0"/>
              </a:spcBef>
              <a:spcAft>
                <a:spcPts val="0"/>
              </a:spcAft>
              <a:buSzPts val="1800"/>
              <a:buChar char="⮚"/>
            </a:pPr>
            <a:r>
              <a:rPr lang="en-US"/>
              <a:t>Can only support up to 15 lbs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pic>
        <p:nvPicPr>
          <p:cNvPr id="139" name="Google Shape;139;gbe2e22436a_0_16"/>
          <p:cNvPicPr preferRelativeResize="0"/>
          <p:nvPr/>
        </p:nvPicPr>
        <p:blipFill>
          <a:blip r:embed="rId3">
            <a:alphaModFix/>
          </a:blip>
          <a:stretch>
            <a:fillRect/>
          </a:stretch>
        </p:blipFill>
        <p:spPr>
          <a:xfrm>
            <a:off x="7361273" y="1559150"/>
            <a:ext cx="4356876" cy="4733175"/>
          </a:xfrm>
          <a:prstGeom prst="rect">
            <a:avLst/>
          </a:prstGeom>
          <a:noFill/>
          <a:ln>
            <a:noFill/>
          </a:ln>
        </p:spPr>
      </p:pic>
      <p:sp>
        <p:nvSpPr>
          <p:cNvPr id="140" name="Google Shape;140;gbe2e22436a_0_16"/>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lang="en-US"/>
              <a:t>Fully Automated Lawn Mower</a:t>
            </a:r>
            <a:br>
              <a:rPr lang="en-US"/>
            </a:br>
            <a:r>
              <a:rPr lang="en-US" sz="3600" u="sng"/>
              <a:t>Components of Note</a:t>
            </a:r>
            <a:endParaRPr/>
          </a:p>
        </p:txBody>
      </p:sp>
      <p:sp>
        <p:nvSpPr>
          <p:cNvPr id="141" name="Google Shape;141;gbe2e22436a_0_16"/>
          <p:cNvSpPr txBox="1"/>
          <p:nvPr>
            <p:ph idx="1" type="body"/>
          </p:nvPr>
        </p:nvSpPr>
        <p:spPr>
          <a:xfrm>
            <a:off x="1097280" y="1845734"/>
            <a:ext cx="10058400" cy="4023300"/>
          </a:xfrm>
          <a:prstGeom prst="rect">
            <a:avLst/>
          </a:prstGeom>
          <a:noFill/>
          <a:ln>
            <a:noFill/>
          </a:ln>
        </p:spPr>
        <p:txBody>
          <a:bodyPr anchorCtr="0" anchor="t" bIns="45700" lIns="0" spcFirstLastPara="1" rIns="0" wrap="square" tIns="45700">
            <a:normAutofit/>
          </a:bodyPr>
          <a:lstStyle/>
          <a:p>
            <a:pPr indent="0" lvl="0" marL="0" rtl="0" algn="l">
              <a:spcBef>
                <a:spcPts val="0"/>
              </a:spcBef>
              <a:spcAft>
                <a:spcPts val="0"/>
              </a:spcAft>
              <a:buNone/>
            </a:pPr>
            <a:r>
              <a:rPr b="1" lang="en-US" sz="2400" u="sng"/>
              <a:t>Flexible 10W 12V Solar Panel and Charge Controller</a:t>
            </a:r>
            <a:r>
              <a:rPr b="1" lang="en-US" sz="2400" u="sng"/>
              <a:t> </a:t>
            </a:r>
            <a:endParaRPr b="1" sz="2400" u="sng"/>
          </a:p>
          <a:p>
            <a:pPr indent="0" lvl="0" marL="0" rtl="0" algn="l">
              <a:spcBef>
                <a:spcPts val="0"/>
              </a:spcBef>
              <a:spcAft>
                <a:spcPts val="0"/>
              </a:spcAft>
              <a:buNone/>
            </a:pPr>
            <a:r>
              <a:rPr lang="en-US" sz="2400"/>
              <a:t>(Tentative)</a:t>
            </a:r>
            <a:endParaRPr sz="2400"/>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127000" lvl="0" marL="91440" rtl="0" algn="l">
              <a:lnSpc>
                <a:spcPct val="90000"/>
              </a:lnSpc>
              <a:spcBef>
                <a:spcPts val="0"/>
              </a:spcBef>
              <a:spcAft>
                <a:spcPts val="0"/>
              </a:spcAft>
              <a:buSzPts val="2000"/>
              <a:buFont typeface="Noto Sans Symbols"/>
              <a:buChar char="⮚"/>
            </a:pPr>
            <a:r>
              <a:rPr b="1" lang="en-US"/>
              <a:t>Pros:</a:t>
            </a:r>
            <a:endParaRPr b="1"/>
          </a:p>
          <a:p>
            <a:pPr indent="-182880" lvl="1" marL="384048" rtl="0" algn="l">
              <a:lnSpc>
                <a:spcPct val="90000"/>
              </a:lnSpc>
              <a:spcBef>
                <a:spcPts val="0"/>
              </a:spcBef>
              <a:spcAft>
                <a:spcPts val="0"/>
              </a:spcAft>
              <a:buSzPts val="1800"/>
              <a:buChar char="⮚"/>
            </a:pPr>
            <a:r>
              <a:rPr lang="en-US"/>
              <a:t>Light Weight</a:t>
            </a:r>
            <a:endParaRPr/>
          </a:p>
          <a:p>
            <a:pPr indent="-182880" lvl="1" marL="384048" rtl="0" algn="l">
              <a:lnSpc>
                <a:spcPct val="90000"/>
              </a:lnSpc>
              <a:spcBef>
                <a:spcPts val="0"/>
              </a:spcBef>
              <a:spcAft>
                <a:spcPts val="0"/>
              </a:spcAft>
              <a:buSzPts val="1800"/>
              <a:buChar char="⮚"/>
            </a:pPr>
            <a:r>
              <a:rPr lang="en-US"/>
              <a:t>Low Cost</a:t>
            </a:r>
            <a:endParaRPr/>
          </a:p>
          <a:p>
            <a:pPr indent="-182880" lvl="1" marL="384048" rtl="0" algn="l">
              <a:lnSpc>
                <a:spcPct val="90000"/>
              </a:lnSpc>
              <a:spcBef>
                <a:spcPts val="0"/>
              </a:spcBef>
              <a:spcAft>
                <a:spcPts val="0"/>
              </a:spcAft>
              <a:buSzPts val="1800"/>
              <a:buChar char="⮚"/>
            </a:pPr>
            <a:r>
              <a:rPr lang="en-US"/>
              <a:t>Can be angled around bends</a:t>
            </a:r>
            <a:endParaRPr/>
          </a:p>
          <a:p>
            <a:pPr indent="-182880" lvl="1" marL="384048" rtl="0" algn="l">
              <a:lnSpc>
                <a:spcPct val="90000"/>
              </a:lnSpc>
              <a:spcBef>
                <a:spcPts val="0"/>
              </a:spcBef>
              <a:spcAft>
                <a:spcPts val="0"/>
              </a:spcAft>
              <a:buSzPts val="1800"/>
              <a:buChar char="⮚"/>
            </a:pPr>
            <a:r>
              <a:rPr lang="en-US"/>
              <a:t>Lower profile</a:t>
            </a:r>
            <a:endParaRPr/>
          </a:p>
          <a:p>
            <a:pPr indent="0" lvl="0" marL="0" rtl="0" algn="l">
              <a:lnSpc>
                <a:spcPct val="90000"/>
              </a:lnSpc>
              <a:spcBef>
                <a:spcPts val="0"/>
              </a:spcBef>
              <a:spcAft>
                <a:spcPts val="0"/>
              </a:spcAft>
              <a:buNone/>
            </a:pPr>
            <a:r>
              <a:t/>
            </a:r>
            <a:endParaRPr/>
          </a:p>
          <a:p>
            <a:pPr indent="-127000" lvl="0" marL="91440" rtl="0" algn="l">
              <a:lnSpc>
                <a:spcPct val="90000"/>
              </a:lnSpc>
              <a:spcBef>
                <a:spcPts val="0"/>
              </a:spcBef>
              <a:spcAft>
                <a:spcPts val="0"/>
              </a:spcAft>
              <a:buSzPts val="2000"/>
              <a:buFont typeface="Noto Sans Symbols"/>
              <a:buChar char="⮚"/>
            </a:pPr>
            <a:r>
              <a:rPr b="1" lang="en-US"/>
              <a:t>Cons:</a:t>
            </a:r>
            <a:endParaRPr b="1"/>
          </a:p>
          <a:p>
            <a:pPr indent="-182880" lvl="1" marL="384048" rtl="0" algn="l">
              <a:lnSpc>
                <a:spcPct val="90000"/>
              </a:lnSpc>
              <a:spcBef>
                <a:spcPts val="0"/>
              </a:spcBef>
              <a:spcAft>
                <a:spcPts val="0"/>
              </a:spcAft>
              <a:buSzPts val="1800"/>
              <a:buChar char="⮚"/>
            </a:pPr>
            <a:r>
              <a:rPr lang="en-US"/>
              <a:t>Lower efficiency (12% - 15%)</a:t>
            </a:r>
            <a:endParaRPr/>
          </a:p>
          <a:p>
            <a:pPr indent="-182880" lvl="1" marL="384048" rtl="0" algn="l">
              <a:lnSpc>
                <a:spcPct val="90000"/>
              </a:lnSpc>
              <a:spcBef>
                <a:spcPts val="0"/>
              </a:spcBef>
              <a:spcAft>
                <a:spcPts val="0"/>
              </a:spcAft>
              <a:buSzPts val="1800"/>
              <a:buChar char="⮚"/>
            </a:pPr>
            <a:r>
              <a:rPr lang="en-US"/>
              <a:t>Less Durable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lang="en-US"/>
              <a:t>Fully Automated Lawn Mower</a:t>
            </a:r>
            <a:br>
              <a:rPr lang="en-US"/>
            </a:br>
            <a:r>
              <a:rPr lang="en-US" sz="3600" u="sng"/>
              <a:t>Power Budget</a:t>
            </a:r>
            <a:endParaRPr u="sng"/>
          </a:p>
        </p:txBody>
      </p:sp>
      <p:sp>
        <p:nvSpPr>
          <p:cNvPr id="147" name="Google Shape;147;p5"/>
          <p:cNvSpPr txBox="1"/>
          <p:nvPr>
            <p:ph idx="1" type="body"/>
          </p:nvPr>
        </p:nvSpPr>
        <p:spPr>
          <a:xfrm>
            <a:off x="1097275" y="5249575"/>
            <a:ext cx="9954600" cy="61950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1400"/>
              </a:spcBef>
              <a:spcAft>
                <a:spcPts val="0"/>
              </a:spcAft>
              <a:buNone/>
            </a:pPr>
            <a:r>
              <a:rPr lang="en-US" u="sng">
                <a:solidFill>
                  <a:schemeClr val="hlink"/>
                </a:solidFill>
                <a:hlinkClick r:id="rId3"/>
              </a:rPr>
              <a:t>https://palmmower.com/senior-design-proposal/proposal-power-budget/</a:t>
            </a:r>
            <a:endParaRPr/>
          </a:p>
        </p:txBody>
      </p:sp>
      <p:graphicFrame>
        <p:nvGraphicFramePr>
          <p:cNvPr id="148" name="Google Shape;148;p5"/>
          <p:cNvGraphicFramePr/>
          <p:nvPr/>
        </p:nvGraphicFramePr>
        <p:xfrm>
          <a:off x="1097275" y="1958200"/>
          <a:ext cx="3000000" cy="3000000"/>
        </p:xfrm>
        <a:graphic>
          <a:graphicData uri="http://schemas.openxmlformats.org/drawingml/2006/table">
            <a:tbl>
              <a:tblPr>
                <a:noFill/>
                <a:tableStyleId>{F53266A1-E09A-4A21-84E5-0F7B1E98E5EF}</a:tableStyleId>
              </a:tblPr>
              <a:tblGrid>
                <a:gridCol w="1634025"/>
                <a:gridCol w="2420800"/>
                <a:gridCol w="907800"/>
                <a:gridCol w="1210400"/>
                <a:gridCol w="2118200"/>
                <a:gridCol w="1767175"/>
              </a:tblGrid>
              <a:tr h="595400">
                <a:tc gridSpan="6">
                  <a:txBody>
                    <a:bodyPr/>
                    <a:lstStyle/>
                    <a:p>
                      <a:pPr indent="0" lvl="0" marL="0" rtl="0" algn="ctr">
                        <a:lnSpc>
                          <a:spcPct val="115000"/>
                        </a:lnSpc>
                        <a:spcBef>
                          <a:spcPts val="0"/>
                        </a:spcBef>
                        <a:spcAft>
                          <a:spcPts val="0"/>
                        </a:spcAft>
                        <a:buNone/>
                      </a:pPr>
                      <a:r>
                        <a:rPr b="1" lang="en-US" sz="1800"/>
                        <a:t>Power Budget</a:t>
                      </a:r>
                      <a:endParaRPr b="1" sz="18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CFE2F3"/>
                    </a:solidFill>
                  </a:tcPr>
                </a:tc>
                <a:tc hMerge="1"/>
                <a:tc hMerge="1"/>
                <a:tc hMerge="1"/>
                <a:tc hMerge="1"/>
                <a:tc hMerge="1"/>
              </a:tr>
              <a:tr h="418375">
                <a:tc>
                  <a:txBody>
                    <a:bodyPr/>
                    <a:lstStyle/>
                    <a:p>
                      <a:pPr indent="0" lvl="0" marL="0" rtl="0" algn="ctr">
                        <a:lnSpc>
                          <a:spcPct val="115000"/>
                        </a:lnSpc>
                        <a:spcBef>
                          <a:spcPts val="0"/>
                        </a:spcBef>
                        <a:spcAft>
                          <a:spcPts val="0"/>
                        </a:spcAft>
                        <a:buNone/>
                      </a:pPr>
                      <a:r>
                        <a:rPr b="1" lang="en-US" sz="1200"/>
                        <a:t>Part</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FE2F3"/>
                    </a:solidFill>
                  </a:tcPr>
                </a:tc>
                <a:tc>
                  <a:txBody>
                    <a:bodyPr/>
                    <a:lstStyle/>
                    <a:p>
                      <a:pPr indent="0" lvl="0" marL="0" rtl="0" algn="ctr">
                        <a:lnSpc>
                          <a:spcPct val="115000"/>
                        </a:lnSpc>
                        <a:spcBef>
                          <a:spcPts val="0"/>
                        </a:spcBef>
                        <a:spcAft>
                          <a:spcPts val="0"/>
                        </a:spcAft>
                        <a:buNone/>
                      </a:pPr>
                      <a:r>
                        <a:rPr b="1" lang="en-US" sz="1200"/>
                        <a:t>Description</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FE2F3"/>
                    </a:solidFill>
                  </a:tcPr>
                </a:tc>
                <a:tc>
                  <a:txBody>
                    <a:bodyPr/>
                    <a:lstStyle/>
                    <a:p>
                      <a:pPr indent="0" lvl="0" marL="0" rtl="0" algn="ctr">
                        <a:lnSpc>
                          <a:spcPct val="115000"/>
                        </a:lnSpc>
                        <a:spcBef>
                          <a:spcPts val="0"/>
                        </a:spcBef>
                        <a:spcAft>
                          <a:spcPts val="0"/>
                        </a:spcAft>
                        <a:buNone/>
                      </a:pPr>
                      <a:r>
                        <a:rPr b="1" lang="en-US" sz="1200"/>
                        <a:t>Qty</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FE2F3"/>
                    </a:solidFill>
                  </a:tcPr>
                </a:tc>
                <a:tc>
                  <a:txBody>
                    <a:bodyPr/>
                    <a:lstStyle/>
                    <a:p>
                      <a:pPr indent="0" lvl="0" marL="0" rtl="0" algn="ctr">
                        <a:lnSpc>
                          <a:spcPct val="115000"/>
                        </a:lnSpc>
                        <a:spcBef>
                          <a:spcPts val="0"/>
                        </a:spcBef>
                        <a:spcAft>
                          <a:spcPts val="0"/>
                        </a:spcAft>
                        <a:buNone/>
                      </a:pPr>
                      <a:r>
                        <a:rPr b="1" lang="en-US" sz="1200"/>
                        <a:t>Power (W)</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FE2F3"/>
                    </a:solidFill>
                  </a:tcPr>
                </a:tc>
                <a:tc>
                  <a:txBody>
                    <a:bodyPr/>
                    <a:lstStyle/>
                    <a:p>
                      <a:pPr indent="0" lvl="0" marL="0" rtl="0" algn="ctr">
                        <a:lnSpc>
                          <a:spcPct val="115000"/>
                        </a:lnSpc>
                        <a:spcBef>
                          <a:spcPts val="0"/>
                        </a:spcBef>
                        <a:spcAft>
                          <a:spcPts val="0"/>
                        </a:spcAft>
                        <a:buNone/>
                      </a:pPr>
                      <a:r>
                        <a:rPr b="1" lang="en-US" sz="1200"/>
                        <a:t>Extended Power (W)</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FE2F3"/>
                    </a:solidFill>
                  </a:tcPr>
                </a:tc>
                <a:tc>
                  <a:txBody>
                    <a:bodyPr/>
                    <a:lstStyle/>
                    <a:p>
                      <a:pPr indent="0" lvl="0" marL="0" rtl="0" algn="ctr">
                        <a:lnSpc>
                          <a:spcPct val="115000"/>
                        </a:lnSpc>
                        <a:spcBef>
                          <a:spcPts val="0"/>
                        </a:spcBef>
                        <a:spcAft>
                          <a:spcPts val="0"/>
                        </a:spcAft>
                        <a:buNone/>
                      </a:pPr>
                      <a:r>
                        <a:rPr b="1" lang="en-US" sz="1200"/>
                        <a:t>Total Power (W)</a:t>
                      </a:r>
                      <a:endParaRPr b="1"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FE2F3"/>
                    </a:solidFill>
                  </a:tcPr>
                </a:tc>
              </a:tr>
              <a:tr h="418375">
                <a:tc>
                  <a:txBody>
                    <a:bodyPr/>
                    <a:lstStyle/>
                    <a:p>
                      <a:pPr indent="0" lvl="0" marL="0" rtl="0" algn="l">
                        <a:lnSpc>
                          <a:spcPct val="115000"/>
                        </a:lnSpc>
                        <a:spcBef>
                          <a:spcPts val="0"/>
                        </a:spcBef>
                        <a:spcAft>
                          <a:spcPts val="0"/>
                        </a:spcAft>
                        <a:buNone/>
                      </a:pPr>
                      <a:r>
                        <a:rPr lang="en-US" sz="1200"/>
                        <a:t>Control Module</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200"/>
                        <a:t>Raspberry pi 4</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2</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15.30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30.60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161.43</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24825">
                <a:tc>
                  <a:txBody>
                    <a:bodyPr/>
                    <a:lstStyle/>
                    <a:p>
                      <a:pPr indent="0" lvl="0" marL="0" rtl="0" algn="l">
                        <a:lnSpc>
                          <a:spcPct val="115000"/>
                        </a:lnSpc>
                        <a:spcBef>
                          <a:spcPts val="0"/>
                        </a:spcBef>
                        <a:spcAft>
                          <a:spcPts val="0"/>
                        </a:spcAft>
                        <a:buNone/>
                      </a:pPr>
                      <a:r>
                        <a:rPr lang="en-US" sz="1200"/>
                        <a:t>car kit</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200"/>
                        <a:t>Robot Smart Car Chassis</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10.80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10.80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tcPr>
                </a:tc>
              </a:tr>
              <a:tr h="424825">
                <a:tc>
                  <a:txBody>
                    <a:bodyPr/>
                    <a:lstStyle/>
                    <a:p>
                      <a:pPr indent="0" lvl="0" marL="0" rtl="0" algn="l">
                        <a:lnSpc>
                          <a:spcPct val="115000"/>
                        </a:lnSpc>
                        <a:spcBef>
                          <a:spcPts val="0"/>
                        </a:spcBef>
                        <a:spcAft>
                          <a:spcPts val="0"/>
                        </a:spcAft>
                        <a:buNone/>
                      </a:pPr>
                      <a:r>
                        <a:rPr lang="en-US" sz="1200"/>
                        <a:t>blades motor</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200"/>
                        <a:t>blades motor</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120.00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120.00</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24825">
                <a:tc>
                  <a:txBody>
                    <a:bodyPr/>
                    <a:lstStyle/>
                    <a:p>
                      <a:pPr indent="0" lvl="0" marL="0" rtl="0" algn="l">
                        <a:lnSpc>
                          <a:spcPct val="115000"/>
                        </a:lnSpc>
                        <a:spcBef>
                          <a:spcPts val="0"/>
                        </a:spcBef>
                        <a:spcAft>
                          <a:spcPts val="0"/>
                        </a:spcAft>
                        <a:buNone/>
                      </a:pPr>
                      <a:r>
                        <a:rPr lang="en-US" sz="1200"/>
                        <a:t>humidity sensors</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200"/>
                        <a:t>Gowoops DHT22 Sensor</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0.01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0.01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24825">
                <a:tc>
                  <a:txBody>
                    <a:bodyPr/>
                    <a:lstStyle/>
                    <a:p>
                      <a:pPr indent="0" lvl="0" marL="0" rtl="0" algn="l">
                        <a:lnSpc>
                          <a:spcPct val="115000"/>
                        </a:lnSpc>
                        <a:spcBef>
                          <a:spcPts val="0"/>
                        </a:spcBef>
                        <a:spcAft>
                          <a:spcPts val="0"/>
                        </a:spcAft>
                        <a:buNone/>
                      </a:pPr>
                      <a:r>
                        <a:rPr lang="en-US" sz="1200"/>
                        <a:t>wire sensor</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US" sz="1200"/>
                        <a:t>wire sensor</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0.01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US" sz="1200"/>
                        <a:t>0.01</a:t>
                      </a:r>
                      <a:endParaRPr sz="12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lang="en-US"/>
              <a:t>Fully Automated Lawn Mower</a:t>
            </a:r>
            <a:br>
              <a:rPr lang="en-US"/>
            </a:br>
            <a:r>
              <a:rPr lang="en-US" sz="3600" u="sng"/>
              <a:t>Weekly Schedule For February</a:t>
            </a:r>
            <a:endParaRPr/>
          </a:p>
        </p:txBody>
      </p:sp>
      <p:sp>
        <p:nvSpPr>
          <p:cNvPr id="154" name="Google Shape;154;p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0" rtl="0" algn="l">
              <a:lnSpc>
                <a:spcPct val="150000"/>
              </a:lnSpc>
              <a:spcBef>
                <a:spcPts val="0"/>
              </a:spcBef>
              <a:spcAft>
                <a:spcPts val="0"/>
              </a:spcAft>
              <a:buNone/>
            </a:pPr>
            <a:r>
              <a:rPr b="1" lang="en-US" u="sng"/>
              <a:t>Feb </a:t>
            </a:r>
            <a:r>
              <a:rPr b="1" lang="en-US" u="sng"/>
              <a:t>14th - 20th:</a:t>
            </a:r>
            <a:endParaRPr b="1" u="sng"/>
          </a:p>
          <a:p>
            <a:pPr indent="0" lvl="0" marL="0" rtl="0" algn="l">
              <a:lnSpc>
                <a:spcPct val="150000"/>
              </a:lnSpc>
              <a:spcBef>
                <a:spcPts val="0"/>
              </a:spcBef>
              <a:spcAft>
                <a:spcPts val="0"/>
              </a:spcAft>
              <a:buNone/>
            </a:pPr>
            <a:r>
              <a:rPr lang="en-US"/>
              <a:t>Further research best solar panel options and motors</a:t>
            </a:r>
            <a:endParaRPr/>
          </a:p>
          <a:p>
            <a:pPr indent="0" lvl="0" marL="0" rtl="0" algn="l">
              <a:lnSpc>
                <a:spcPct val="150000"/>
              </a:lnSpc>
              <a:spcBef>
                <a:spcPts val="0"/>
              </a:spcBef>
              <a:spcAft>
                <a:spcPts val="0"/>
              </a:spcAft>
              <a:buNone/>
            </a:pPr>
            <a:r>
              <a:t/>
            </a:r>
            <a:endParaRPr/>
          </a:p>
          <a:p>
            <a:pPr indent="0" lvl="0" marL="0" rtl="0" algn="l">
              <a:lnSpc>
                <a:spcPct val="150000"/>
              </a:lnSpc>
              <a:spcBef>
                <a:spcPts val="0"/>
              </a:spcBef>
              <a:spcAft>
                <a:spcPts val="0"/>
              </a:spcAft>
              <a:buNone/>
            </a:pPr>
            <a:r>
              <a:rPr b="1" lang="en-US" u="sng"/>
              <a:t>Feb </a:t>
            </a:r>
            <a:r>
              <a:rPr b="1" lang="en-US" u="sng"/>
              <a:t>21st - 27th:</a:t>
            </a:r>
            <a:endParaRPr/>
          </a:p>
          <a:p>
            <a:pPr indent="0" lvl="0" marL="0" rtl="0" algn="l">
              <a:lnSpc>
                <a:spcPct val="150000"/>
              </a:lnSpc>
              <a:spcBef>
                <a:spcPts val="0"/>
              </a:spcBef>
              <a:spcAft>
                <a:spcPts val="0"/>
              </a:spcAft>
              <a:buNone/>
            </a:pPr>
            <a:r>
              <a:rPr lang="en-US"/>
              <a:t>Determine ideal microcontroller options, GPS, Sensors, and controller options</a:t>
            </a:r>
            <a:endParaRPr/>
          </a:p>
          <a:p>
            <a:pPr indent="0" lvl="0" marL="0" rtl="0" algn="l">
              <a:lnSpc>
                <a:spcPct val="150000"/>
              </a:lnSpc>
              <a:spcBef>
                <a:spcPts val="0"/>
              </a:spcBef>
              <a:spcAft>
                <a:spcPts val="0"/>
              </a:spcAft>
              <a:buNone/>
            </a:pPr>
            <a:r>
              <a:t/>
            </a:r>
            <a:endParaRPr/>
          </a:p>
          <a:p>
            <a:pPr indent="0" lvl="0" marL="0" rtl="0" algn="l">
              <a:lnSpc>
                <a:spcPct val="150000"/>
              </a:lnSpc>
              <a:spcBef>
                <a:spcPts val="0"/>
              </a:spcBef>
              <a:spcAft>
                <a:spcPts val="0"/>
              </a:spcAft>
              <a:buNone/>
            </a:pPr>
            <a:r>
              <a:rPr b="1" lang="en-US" u="sng"/>
              <a:t>Feb </a:t>
            </a:r>
            <a:r>
              <a:rPr b="1" lang="en-US" u="sng"/>
              <a:t>28th - 6th:</a:t>
            </a:r>
            <a:endParaRPr b="1" u="sng"/>
          </a:p>
          <a:p>
            <a:pPr indent="0" lvl="0" marL="0" rtl="0" algn="l">
              <a:lnSpc>
                <a:spcPct val="150000"/>
              </a:lnSpc>
              <a:spcBef>
                <a:spcPts val="0"/>
              </a:spcBef>
              <a:spcAft>
                <a:spcPts val="0"/>
              </a:spcAft>
              <a:buNone/>
            </a:pPr>
            <a:r>
              <a:rPr lang="en-US"/>
              <a:t>Determine boundary sensor and emitter </a:t>
            </a:r>
            <a:r>
              <a:rPr lang="en-US"/>
              <a:t>configurations</a:t>
            </a:r>
            <a:endParaRPr/>
          </a:p>
          <a:p>
            <a:pPr indent="0" lvl="0" marL="0" rtl="0" algn="l">
              <a:lnSpc>
                <a:spcPct val="70000"/>
              </a:lnSpc>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2021-01-25T01:55:58Z</dcterms:created>
  <dc:creator>Brian Darling</dc:creator>
</cp:coreProperties>
</file>